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615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10:</a:t>
            </a:r>
            <a:r>
              <a:rPr sz="1450" b="1" spc="2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applying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Kirchhoff‘s</a:t>
            </a:r>
            <a:r>
              <a:rPr sz="1450" spc="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w,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obtain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v,</a:t>
            </a:r>
            <a:r>
              <a:rPr sz="1450" spc="1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50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5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6945" y="14297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4305" y="14297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1551296"/>
            <a:ext cx="7466071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1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6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20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(3.17)</a:t>
            </a:r>
            <a:r>
              <a:rPr sz="1450" b="1" spc="1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sz="145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contains</a:t>
            </a:r>
            <a:r>
              <a:rPr sz="1450" spc="2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voltage-dependent</a:t>
            </a:r>
            <a:r>
              <a:rPr sz="1450" spc="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source.</a:t>
            </a:r>
            <a:r>
              <a:rPr sz="1450" spc="1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</a:p>
          <a:p>
            <a:pPr marL="47625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2161278"/>
            <a:ext cx="3821729" cy="67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KCL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node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uit,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  <a:p>
            <a:pPr marL="629602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4v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−i</a:t>
            </a:r>
            <a:r>
              <a:rPr sz="1450" spc="3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06855" y="24498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17089" y="24498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2571488"/>
            <a:ext cx="4318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92212" y="2571488"/>
            <a:ext cx="13285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3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4v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9837" y="26597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35430" y="26597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11630" y="2731579"/>
            <a:ext cx="346834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v</a:t>
            </a:r>
          </a:p>
          <a:p>
            <a:pPr marL="19049" marR="0">
              <a:lnSpc>
                <a:spcPts val="1494"/>
              </a:lnSpc>
              <a:spcBef>
                <a:spcPts val="407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08960" y="2731579"/>
            <a:ext cx="346834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v</a:t>
            </a:r>
          </a:p>
          <a:p>
            <a:pPr marL="19050" marR="0">
              <a:lnSpc>
                <a:spcPts val="1494"/>
              </a:lnSpc>
              <a:spcBef>
                <a:spcPts val="407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2857238"/>
            <a:ext cx="67404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Now,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11262" y="2857238"/>
            <a:ext cx="52127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350" spc="-37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98039" y="2857238"/>
            <a:ext cx="5379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708529" y="2857238"/>
            <a:ext cx="521342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350" spc="-37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3162" y="3131883"/>
            <a:ext cx="327784" cy="67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v</a:t>
            </a:r>
          </a:p>
          <a:p>
            <a:pPr marL="0" marR="0">
              <a:lnSpc>
                <a:spcPts val="1494"/>
              </a:lnSpc>
              <a:spcBef>
                <a:spcPts val="408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59230" y="3131883"/>
            <a:ext cx="31972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14140" y="3131883"/>
            <a:ext cx="478108" cy="67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43">
                <a:solidFill>
                  <a:srgbClr val="FF0000"/>
                </a:solidFill>
                <a:latin typeface="HRGMNI+Cambria Math"/>
                <a:cs typeface="HRGMNI+Cambria Math"/>
              </a:rPr>
              <a:t>−ퟒ</a:t>
            </a:r>
          </a:p>
          <a:p>
            <a:pPr marL="143129" marR="0">
              <a:lnSpc>
                <a:spcPts val="1494"/>
              </a:lnSpc>
              <a:spcBef>
                <a:spcPts val="408"/>
              </a:spcBef>
              <a:spcAft>
                <a:spcPct val="0"/>
              </a:spcAft>
            </a:pPr>
            <a:r>
              <a:rPr sz="1250">
                <a:solidFill>
                  <a:srgbClr val="FF0000"/>
                </a:solidFill>
                <a:latin typeface="HRGMNI+Cambria Math"/>
                <a:cs typeface="HRGMNI+Cambria Math"/>
              </a:rPr>
              <a:t>ퟕ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3246830"/>
            <a:ext cx="380149" cy="121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HRGMNI+Cambria Math"/>
                <a:cs typeface="HRGMNI+Cambria Math"/>
              </a:rPr>
              <a:t>∴</a:t>
            </a:r>
          </a:p>
          <a:p>
            <a:pPr marL="0" marR="0">
              <a:lnSpc>
                <a:spcPts val="1673"/>
              </a:lnSpc>
              <a:spcBef>
                <a:spcPts val="4032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HRGMNI+Cambria Math"/>
                <a:cs typeface="HRGMNI+Cambria Math"/>
              </a:rPr>
              <a:t>∴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15974" y="3257541"/>
            <a:ext cx="11667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0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4v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099435" y="3257541"/>
            <a:ext cx="51219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86251" y="3257541"/>
            <a:ext cx="4071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59230" y="337991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045075" y="3532607"/>
            <a:ext cx="126179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17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26614" y="3740822"/>
            <a:ext cx="373484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31">
                <a:solidFill>
                  <a:srgbClr val="231F20"/>
                </a:solidFill>
                <a:latin typeface="HRGMNI+Cambria Math"/>
                <a:cs typeface="HRGMNI+Cambria Math"/>
              </a:rPr>
              <a:t>−</a:t>
            </a:r>
            <a:r>
              <a:rPr sz="1050">
                <a:solidFill>
                  <a:srgbClr val="231F2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006975" y="3740822"/>
            <a:ext cx="373484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34">
                <a:solidFill>
                  <a:srgbClr val="231F20"/>
                </a:solidFill>
                <a:latin typeface="HRGMNI+Cambria Math"/>
                <a:cs typeface="HRGMNI+Cambria Math"/>
              </a:rPr>
              <a:t>−</a:t>
            </a:r>
            <a:r>
              <a:rPr sz="1050">
                <a:solidFill>
                  <a:srgbClr val="231F2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12314" y="3808920"/>
            <a:ext cx="31750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37">
                <a:solidFill>
                  <a:srgbClr val="231F20"/>
                </a:solidFill>
                <a:latin typeface="HRGMNI+Cambria Math"/>
                <a:cs typeface="HRGMNI+Cambria Math"/>
              </a:rPr>
              <a:t> 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393695" y="3808920"/>
            <a:ext cx="31750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HRGMNI+Cambria Math"/>
                <a:cs typeface="HRGMNI+Cambria Math"/>
              </a:rPr>
              <a:t>ꢀ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92421" y="3808920"/>
            <a:ext cx="31750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37">
                <a:solidFill>
                  <a:srgbClr val="231F20"/>
                </a:solidFill>
                <a:latin typeface="HRGMNI+Cambria Math"/>
                <a:cs typeface="HRGMNI+Cambria Math"/>
              </a:rPr>
              <a:t> 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102225" y="3808920"/>
            <a:ext cx="1059050" cy="504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703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HRGMNI+Cambria Math"/>
                <a:cs typeface="HRGMNI+Cambria Math"/>
              </a:rPr>
              <a:t>ꢀ</a:t>
            </a:r>
          </a:p>
          <a:p>
            <a:pPr marL="62014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40">
                <a:solidFill>
                  <a:srgbClr val="231F20"/>
                </a:solidFill>
                <a:latin typeface="HRGMNI+Cambria Math"/>
                <a:cs typeface="HRGMNI+Cambria Math"/>
              </a:rPr>
              <a:t>−</a:t>
            </a: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4</a:t>
            </a:r>
          </a:p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231F2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35430" y="3856545"/>
            <a:ext cx="346834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v</a:t>
            </a:r>
          </a:p>
          <a:p>
            <a:pPr marL="19050" marR="0">
              <a:lnSpc>
                <a:spcPts val="1494"/>
              </a:lnSpc>
              <a:spcBef>
                <a:spcPts val="407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41879" y="3856545"/>
            <a:ext cx="45918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43">
                <a:solidFill>
                  <a:srgbClr val="FF0000"/>
                </a:solidFill>
                <a:latin typeface="HRGMNI+Cambria Math"/>
                <a:cs typeface="HRGMNI+Cambria Math"/>
              </a:rPr>
              <a:t>−ퟒ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424934" y="3856545"/>
            <a:ext cx="347215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v</a:t>
            </a:r>
          </a:p>
          <a:p>
            <a:pPr marL="19430" marR="0">
              <a:lnSpc>
                <a:spcPts val="1494"/>
              </a:lnSpc>
              <a:spcBef>
                <a:spcPts val="407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351651" y="3856545"/>
            <a:ext cx="455948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31">
                <a:solidFill>
                  <a:srgbClr val="FF0000"/>
                </a:solidFill>
                <a:latin typeface="HRGMNI+Cambria Math"/>
                <a:cs typeface="HRGMNI+Cambria Math"/>
              </a:rPr>
              <a:t>−ퟐ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222245" y="3931322"/>
            <a:ext cx="337309" cy="582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231F20"/>
                </a:solidFill>
                <a:latin typeface="Cambria Math"/>
                <a:cs typeface="Cambria Math"/>
              </a:rPr>
              <a:t>7</a:t>
            </a:r>
          </a:p>
          <a:p>
            <a:pPr marL="28575" marR="0">
              <a:lnSpc>
                <a:spcPts val="1494"/>
              </a:lnSpc>
              <a:spcBef>
                <a:spcPts val="182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34744" y="3982204"/>
            <a:ext cx="531121" cy="49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654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6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792985" y="398220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632075" y="398220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252215" y="3982204"/>
            <a:ext cx="1293756" cy="49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450" b="1" spc="1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17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654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350" spc="-37" baseline="-156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682490" y="398220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512434" y="398220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132195" y="398220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742683" y="3982204"/>
            <a:ext cx="4071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927985" y="4104449"/>
            <a:ext cx="43183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FF0000"/>
                </a:solidFill>
                <a:latin typeface="HRGMNI+Cambria Math"/>
                <a:cs typeface="HRGMNI+Cambria Math"/>
              </a:rPr>
              <a:t>ퟐퟏ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130800" y="410444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231F2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817615" y="4104449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231F20"/>
                </a:solidFill>
                <a:latin typeface="Cambria Math"/>
                <a:cs typeface="Cambria Math"/>
              </a:rPr>
              <a:t>42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437376" y="4104449"/>
            <a:ext cx="43183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FF0000"/>
                </a:solidFill>
                <a:latin typeface="HRGMNI+Cambria Math"/>
                <a:cs typeface="HRGMNI+Cambria Math"/>
              </a:rPr>
              <a:t>ퟐퟏ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3559" y="4887967"/>
            <a:ext cx="3911830" cy="1115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:-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ign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negative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then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actual</a:t>
            </a:r>
            <a:r>
              <a:rPr sz="1450" spc="-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direct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opposite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dir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ection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ind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icated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previously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727"/>
              </a:lnSpc>
              <a:spcBef>
                <a:spcPts val="6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(3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18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584450" y="5915723"/>
            <a:ext cx="55297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7">
                <a:solidFill>
                  <a:srgbClr val="FF0000"/>
                </a:solidFill>
                <a:latin typeface="HRGMNI+Cambria Math"/>
                <a:cs typeface="HRGMNI+Cambria Math"/>
              </a:rPr>
              <a:t>−ퟏퟔ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91184" y="6041382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34744" y="5961925"/>
            <a:ext cx="1541587" cy="56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1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4v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-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42">
                <a:solidFill>
                  <a:srgbClr val="231F20"/>
                </a:solidFill>
                <a:latin typeface="Cambria Math"/>
                <a:cs typeface="Cambria Math"/>
              </a:rPr>
              <a:t>×</a:t>
            </a:r>
            <a:r>
              <a:rPr sz="1500" spc="420">
                <a:solidFill>
                  <a:srgbClr val="231F20"/>
                </a:solidFill>
                <a:latin typeface="HRGMNI+Cambria Math"/>
                <a:cs typeface="HRGMNI+Cambria Math"/>
              </a:rPr>
              <a:t> </a:t>
            </a:r>
            <a:r>
              <a:rPr sz="1600" spc="-31" baseline="61714">
                <a:solidFill>
                  <a:srgbClr val="231F20"/>
                </a:solidFill>
                <a:latin typeface="HRGMNI+Cambria Math"/>
                <a:cs typeface="HRGMNI+Cambria Math"/>
              </a:rPr>
              <a:t>−</a:t>
            </a:r>
            <a:r>
              <a:rPr sz="1600" baseline="61714">
                <a:solidFill>
                  <a:srgbClr val="231F20"/>
                </a:solidFill>
                <a:latin typeface="Cambria Math"/>
                <a:cs typeface="Cambria Math"/>
              </a:rPr>
              <a:t>4</a:t>
            </a:r>
            <a:r>
              <a:rPr sz="1600" spc="418" baseline="61714">
                <a:solidFill>
                  <a:srgbClr val="231F20"/>
                </a:solidFill>
                <a:latin typeface="Cambria Math"/>
                <a:cs typeface="Cambria Math"/>
              </a:rPr>
              <a:t> </a:t>
            </a:r>
            <a:r>
              <a:rPr sz="1500">
                <a:solidFill>
                  <a:srgbClr val="231F20"/>
                </a:solidFill>
                <a:latin typeface="HRGMNI+Cambria Math"/>
                <a:cs typeface="HRGMNI+Cambria Math"/>
              </a:rPr>
              <a:t>ꢀ</a:t>
            </a:r>
            <a:r>
              <a:rPr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061335" y="6032894"/>
            <a:ext cx="423552" cy="49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3"/>
              </a:lnSpc>
              <a:spcBef>
                <a:spcPct val="0"/>
              </a:spcBef>
              <a:spcAft>
                <a:spcPct val="0"/>
              </a:spcAft>
            </a:pPr>
            <a:r>
              <a:rPr sz="150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073650" y="6030316"/>
            <a:ext cx="126179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18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993264" y="6171475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231F2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75204" y="6163373"/>
            <a:ext cx="334979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FF0000"/>
                </a:solidFill>
                <a:latin typeface="HRGMNI+Cambria Math"/>
                <a:cs typeface="HRGMNI+Cambria Math"/>
              </a:rPr>
              <a:t>ퟕ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3559" y="6804016"/>
            <a:ext cx="7459616" cy="677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11:</a:t>
            </a:r>
            <a:r>
              <a:rPr sz="1450" b="1" spc="-8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Kirchhoff‘s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w,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1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drops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4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4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(3.19)</a:t>
            </a:r>
            <a:r>
              <a:rPr sz="1450" b="1" spc="37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contains</a:t>
            </a:r>
            <a:r>
              <a:rPr sz="1450" spc="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current-dependent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ltage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87119" y="70926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583055" y="70926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3559" y="7213972"/>
            <a:ext cx="7155901" cy="88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ource.</a:t>
            </a:r>
            <a:r>
              <a:rPr sz="1450" spc="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r>
              <a:rPr sz="1450" spc="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?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</a:p>
          <a:p>
            <a:pPr marL="47625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KVL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(3.19)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starting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3559" y="7862307"/>
            <a:ext cx="175409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point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A,</a:t>
            </a:r>
            <a:r>
              <a:rPr sz="1450" spc="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087119" y="8091289"/>
            <a:ext cx="31198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3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268412" y="81795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869185" y="81795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2803779" y="81795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462020" y="81795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43559" y="8329414"/>
            <a:ext cx="674041" cy="94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Now,</a:t>
            </a:r>
          </a:p>
          <a:p>
            <a:pPr marL="0" marR="0">
              <a:lnSpc>
                <a:spcPts val="1673"/>
              </a:lnSpc>
              <a:spcBef>
                <a:spcPts val="211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HRGMNI+Cambria Math"/>
                <a:cs typeface="HRGMNI+Cambria Math"/>
              </a:rPr>
              <a:t>∴</a:t>
            </a:r>
          </a:p>
          <a:p>
            <a:pPr marL="0" marR="0">
              <a:lnSpc>
                <a:spcPts val="1673"/>
              </a:lnSpc>
              <a:spcBef>
                <a:spcPts val="128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HRGMNI+Cambria Math"/>
                <a:cs typeface="HRGMNI+Cambria Math"/>
              </a:rPr>
              <a:t>∴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182687" y="8329414"/>
            <a:ext cx="2025281" cy="9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3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</a:p>
          <a:p>
            <a:pPr marL="104711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900" spc="57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580"/>
              </a:lnSpc>
              <a:spcBef>
                <a:spcPts val="133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3A</a:t>
            </a:r>
          </a:p>
          <a:p>
            <a:pPr marL="0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i="1" spc="-43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350" spc="-37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6V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43559" y="9034898"/>
            <a:ext cx="5379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163637" y="9034898"/>
            <a:ext cx="1512648" cy="49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baseline="-15655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350" spc="37" baseline="-156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sz="1450" b="1" spc="-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3559" y="9273278"/>
            <a:ext cx="430673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464809" y="9273278"/>
            <a:ext cx="126153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(3.19)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51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300300" cy="1182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30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4:</a:t>
            </a:r>
            <a:r>
              <a:rPr sz="1450" b="1" spc="3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lied</a:t>
            </a:r>
            <a:r>
              <a:rPr sz="145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28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10">
                <a:solidFill>
                  <a:srgbClr val="00B050"/>
                </a:solidFill>
                <a:latin typeface="Times New Roman"/>
                <a:cs typeface="Times New Roman"/>
              </a:rPr>
              <a:t>(4.9)</a:t>
            </a:r>
            <a:r>
              <a:rPr sz="1450" b="1" spc="19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</a:p>
          <a:p>
            <a:pPr marL="0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  <a:p>
            <a:pPr marL="0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456806"/>
            <a:ext cx="3736493" cy="70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indicate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728"/>
              </a:lnSpc>
              <a:spcBef>
                <a:spcPts val="6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17">
                <a:solidFill>
                  <a:srgbClr val="00B050"/>
                </a:solidFill>
                <a:latin typeface="Calibri"/>
                <a:cs typeface="Calibri"/>
              </a:rPr>
              <a:t>(4.10)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093070"/>
            <a:ext cx="1192964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40603" y="3084551"/>
            <a:ext cx="111476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00B050"/>
                </a:solidFill>
                <a:latin typeface="Calibri"/>
                <a:cs typeface="Calibri"/>
              </a:rPr>
              <a:t>Figure</a:t>
            </a:r>
            <a:r>
              <a:rPr sz="1450" b="1" spc="2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50" b="1" spc="-11">
                <a:solidFill>
                  <a:srgbClr val="00B050"/>
                </a:solidFill>
                <a:latin typeface="Calibri"/>
                <a:cs typeface="Calibri"/>
              </a:rPr>
              <a:t>(4.9)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3268250"/>
            <a:ext cx="6983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77874" y="3268250"/>
            <a:ext cx="378637" cy="43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</a:p>
          <a:p>
            <a:pPr marL="85725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9284" y="333086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1394" y="333086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4744" y="33912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35430" y="3391272"/>
            <a:ext cx="87180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2952" y="351326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35024" y="351326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559" y="3657168"/>
            <a:ext cx="160612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JLHQC+Cambria Math"/>
                <a:cs typeface="TJLHQC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1.5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7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42539" y="3667879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39494" y="37561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02080" y="37561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4284711"/>
            <a:ext cx="1194252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4450747"/>
            <a:ext cx="6983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77874" y="4450747"/>
            <a:ext cx="384987" cy="659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</a:p>
          <a:p>
            <a:pPr marL="85725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57150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9284" y="4512982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1394" y="4512982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34744" y="4573388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35430" y="4573388"/>
            <a:ext cx="89108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-3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24376" y="4562677"/>
            <a:ext cx="61874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8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2952" y="4695380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3559" y="4859392"/>
            <a:ext cx="20259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53427" y="49476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11262" y="49476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83055" y="49476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55164" y="49476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74925" y="5019484"/>
            <a:ext cx="397687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57150" marR="0">
              <a:lnSpc>
                <a:spcPts val="1494"/>
              </a:lnSpc>
              <a:spcBef>
                <a:spcPts val="207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5145396"/>
            <a:ext cx="23002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10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96619" y="52336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54074" y="52336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26310" y="52336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336545" y="52336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974214" y="5381688"/>
            <a:ext cx="397687" cy="6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57150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3559" y="5497016"/>
            <a:ext cx="228632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JLHQC+Cambria Math"/>
                <a:cs typeface="TJLHQC+Cambria Math"/>
              </a:rPr>
              <a:t>∴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9(</a:t>
            </a:r>
            <a:r>
              <a:rPr sz="1450" spc="16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87119" y="55960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44955" y="55960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3559" y="5792546"/>
            <a:ext cx="171125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JLHQC+Cambria Math"/>
                <a:cs typeface="TJLHQC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7.5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7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952672" y="580325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340603" y="5792191"/>
            <a:ext cx="121039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00B050"/>
                </a:solidFill>
                <a:latin typeface="Calibri"/>
                <a:cs typeface="Calibri"/>
              </a:rPr>
              <a:t>Figure</a:t>
            </a: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(4.10)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82687" y="58915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92580" y="589152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3559" y="6413238"/>
            <a:ext cx="2448881" cy="848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  <a:p>
            <a:pPr marL="0" marR="0">
              <a:lnSpc>
                <a:spcPts val="1580"/>
              </a:lnSpc>
              <a:spcBef>
                <a:spcPts val="1346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 b="1" spc="-12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FF0000"/>
                </a:solidFill>
                <a:latin typeface="Times New Roman"/>
                <a:cs typeface="Times New Roman"/>
              </a:rPr>
              <a:t>75</a:t>
            </a:r>
            <a:r>
              <a:rPr sz="1450" b="1" spc="-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404615" y="6659308"/>
            <a:ext cx="378891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571">
                <a:solidFill>
                  <a:srgbClr val="000000"/>
                </a:solidFill>
                <a:latin typeface="TJLHQC+Cambria Math"/>
                <a:cs typeface="TJLHQC+Cambria Math"/>
              </a:rPr>
              <a:t>푣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57404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805301" y="6659308"/>
            <a:ext cx="53759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JLHQC+Cambria Math"/>
                <a:cs typeface="TJLHQC+Cambria Math"/>
              </a:rPr>
              <a:t>–</a:t>
            </a:r>
            <a:r>
              <a:rPr sz="125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40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660650" y="6784966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118485" y="6784966"/>
            <a:ext cx="52172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-3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662045" y="6784966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205859" y="6742527"/>
            <a:ext cx="992964" cy="56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19050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19759" y="68732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669160" y="68732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929379" y="690733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3559" y="7261979"/>
            <a:ext cx="4813331" cy="687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  <a:p>
            <a:pPr marL="0" marR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IV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(3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6">
                <a:solidFill>
                  <a:srgbClr val="000000"/>
                </a:solidFill>
                <a:latin typeface="Times New Roman"/>
                <a:cs typeface="Times New Roman"/>
              </a:rPr>
              <a:t>(3</a:t>
            </a:r>
            <a:r>
              <a:rPr sz="1450" spc="-57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(-20))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75)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4500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 =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FF0000"/>
                </a:solidFill>
                <a:latin typeface="Times New Roman"/>
                <a:cs typeface="Times New Roman"/>
              </a:rPr>
              <a:t>4.5 </a:t>
            </a:r>
            <a:r>
              <a:rPr sz="1450" b="1" spc="17">
                <a:solidFill>
                  <a:srgbClr val="FF0000"/>
                </a:solidFill>
                <a:latin typeface="Times New Roman"/>
                <a:cs typeface="Times New Roman"/>
              </a:rPr>
              <a:t>kW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411605" y="75598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650110" y="75598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69580" cy="190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12:</a:t>
            </a:r>
            <a:r>
              <a:rPr sz="1450" b="1" spc="-8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also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power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dependent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(3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.20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istances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ources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can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45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combined</a:t>
            </a:r>
            <a:r>
              <a:rPr sz="1450" spc="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ing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).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parallel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4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resistances</a:t>
            </a:r>
            <a:r>
              <a:rPr sz="1450" spc="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sz="1450" spc="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combined</a:t>
            </a:r>
            <a:r>
              <a:rPr sz="1450" spc="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450" spc="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value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which,</a:t>
            </a:r>
            <a:r>
              <a:rPr sz="1450" spc="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being</a:t>
            </a:r>
            <a:r>
              <a:rPr sz="1450" spc="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series</a:t>
            </a:r>
            <a:r>
              <a:rPr sz="1450" spc="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231F2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resistance,</a:t>
            </a:r>
            <a:r>
              <a:rPr sz="1450" spc="12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gives</a:t>
            </a:r>
            <a:r>
              <a:rPr sz="1450" spc="1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5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sz="145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sz="1450" spc="1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combined</a:t>
            </a:r>
            <a:r>
              <a:rPr sz="1450" spc="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 spc="17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sz="1450" spc="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sz="1450" spc="1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gives</a:t>
            </a:r>
            <a:r>
              <a:rPr sz="1450" spc="2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combinat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ion</a:t>
            </a:r>
            <a:r>
              <a:rPr sz="1450" spc="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1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).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imp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lif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ied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(3.21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78710" y="4821292"/>
            <a:ext cx="127119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(3.20</a:t>
            </a:r>
            <a:r>
              <a:rPr sz="1450" b="1" spc="-31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7450" y="4821292"/>
            <a:ext cx="12615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(3.21)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5440671"/>
            <a:ext cx="2727592" cy="944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KCL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node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A,</a:t>
            </a:r>
            <a:r>
              <a:rPr sz="1450" spc="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  <a:p>
            <a:pPr marL="543559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0.9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V/6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Also</a:t>
            </a:r>
            <a:r>
              <a:rPr sz="1450" spc="14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99435" y="5669652"/>
            <a:ext cx="431594" cy="716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  <a:p>
            <a:pPr marL="28575" marR="0">
              <a:lnSpc>
                <a:spcPts val="1673"/>
              </a:lnSpc>
              <a:spcBef>
                <a:spcPts val="211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Cambria Math"/>
                <a:cs typeface="Cambria Math"/>
              </a:rPr>
              <a:t>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52520" y="5669652"/>
            <a:ext cx="1195614" cy="71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0.6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</a:p>
          <a:p>
            <a:pPr marL="1905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10/3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A.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6146157"/>
            <a:ext cx="15042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Hence,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2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6375138"/>
            <a:ext cx="65666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power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furnished</a:t>
            </a:r>
            <a:r>
              <a:rPr sz="1450" spc="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0.9</a:t>
            </a:r>
            <a:r>
              <a:rPr sz="14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0.9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(10/3)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94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52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0860" y="1608994"/>
            <a:ext cx="1823244" cy="715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8"/>
              </a:lnSpc>
              <a:spcBef>
                <a:spcPct val="0"/>
              </a:spcBef>
              <a:spcAft>
                <a:spcPct val="0"/>
              </a:spcAft>
            </a:pPr>
            <a:r>
              <a:rPr sz="2050" i="1" strike="sngStrike">
                <a:solidFill>
                  <a:srgbClr val="7030A0"/>
                </a:solidFill>
                <a:latin typeface="IWOAAG+Harlow Solid Italic,Italic"/>
                <a:cs typeface="IWOAAG+Harlow Solid Italic,Italic"/>
              </a:rPr>
              <a:t>Home</a:t>
            </a:r>
            <a:r>
              <a:rPr sz="2050" i="1" strike="sngStrike" spc="-44">
                <a:solidFill>
                  <a:srgbClr val="7030A0"/>
                </a:solidFill>
                <a:latin typeface="IWOAAG+Harlow Solid Italic,Italic"/>
                <a:cs typeface="IWOAAG+Harlow Solid Italic,Italic"/>
              </a:rPr>
              <a:t> </a:t>
            </a:r>
            <a:r>
              <a:rPr sz="2050" i="1" strike="sngStrike" spc="-25">
                <a:solidFill>
                  <a:srgbClr val="7030A0"/>
                </a:solidFill>
                <a:latin typeface="IWOAAG+Harlow Solid Italic,Italic"/>
                <a:cs typeface="IWOAAG+Harlow Solid Italic,Italic"/>
              </a:rPr>
              <a:t>Works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304406"/>
            <a:ext cx="653382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H.W.(1):-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currents</a:t>
            </a:r>
            <a:r>
              <a:rPr sz="145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4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4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(3.22</a:t>
            </a:r>
            <a:r>
              <a:rPr sz="1450" b="1" spc="-31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8415" y="23926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95776" y="23926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87646" y="2504431"/>
            <a:ext cx="25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[</a:t>
            </a:r>
            <a:r>
              <a:rPr sz="1450" b="1" spc="-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50" b="1" spc="69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4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4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A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;</a:t>
            </a:r>
            <a:r>
              <a:rPr sz="1450" b="1" spc="-8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4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5</a:t>
            </a:r>
            <a:r>
              <a:rPr sz="1450" b="1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22365" y="25927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46901" y="25927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2924166"/>
            <a:ext cx="746071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H.W.(2):-</a:t>
            </a:r>
            <a:r>
              <a:rPr sz="1450" b="1" spc="60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sz="1450" spc="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Kirchhoff‘s</a:t>
            </a:r>
            <a:r>
              <a:rPr sz="1450" spc="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w,</a:t>
            </a:r>
            <a:r>
              <a:rPr sz="1450" spc="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ind</a:t>
            </a:r>
            <a:r>
              <a:rPr sz="145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voltages</a:t>
            </a:r>
            <a:r>
              <a:rPr sz="1450" spc="2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5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6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12028" y="30124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55715" y="30124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3124191"/>
            <a:ext cx="200023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(3.23)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06696" y="3124191"/>
            <a:ext cx="255795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[Answer:</a:t>
            </a:r>
            <a:r>
              <a:rPr sz="1450" b="1" spc="-5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39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2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;</a:t>
            </a:r>
            <a:r>
              <a:rPr sz="1450" b="1" spc="-9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40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5</a:t>
            </a:r>
            <a:r>
              <a:rPr sz="1450" b="1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64834" y="3212464"/>
            <a:ext cx="102019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  <a:r>
              <a:rPr sz="900" b="1" spc="555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26589" y="4973692"/>
            <a:ext cx="12614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(3.22)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1584" y="4973692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(3.23</a:t>
            </a:r>
            <a:r>
              <a:rPr sz="1450" b="1" spc="-31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5383521"/>
            <a:ext cx="7457171" cy="677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H.W.(3):-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(3.24)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potential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point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5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30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V.</a:t>
            </a:r>
            <a:r>
              <a:rPr sz="1450" spc="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Us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ing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Kirchhoff‘s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w,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(a)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value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40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(b)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dis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ipated</a:t>
            </a:r>
            <a:r>
              <a:rPr sz="1450" spc="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istance.</a:t>
            </a:r>
            <a:r>
              <a:rPr sz="1450" spc="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istances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5793477"/>
            <a:ext cx="7144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884290" y="5793477"/>
            <a:ext cx="142163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54">
                <a:solidFill>
                  <a:srgbClr val="ED008D"/>
                </a:solidFill>
                <a:latin typeface="Times New Roman"/>
                <a:cs typeface="Times New Roman"/>
              </a:rPr>
              <a:t>[1</a:t>
            </a:r>
            <a:r>
              <a:rPr sz="1450" b="1" spc="-33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00</a:t>
            </a:r>
            <a:r>
              <a:rPr sz="1450" b="1" spc="5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V;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ED008D"/>
                </a:solidFill>
                <a:latin typeface="Times New Roman"/>
                <a:cs typeface="Times New Roman"/>
              </a:rPr>
              <a:t>500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ED008D"/>
                </a:solidFill>
                <a:latin typeface="Times New Roman"/>
                <a:cs typeface="Times New Roman"/>
              </a:rPr>
              <a:t>W]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6203688"/>
            <a:ext cx="7471160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H.W.(4):-</a:t>
            </a:r>
            <a:r>
              <a:rPr sz="1450" b="1" spc="306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Us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ing</a:t>
            </a:r>
            <a:r>
              <a:rPr sz="1450" spc="2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KVL</a:t>
            </a:r>
            <a:r>
              <a:rPr sz="1450" spc="3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KCL,</a:t>
            </a:r>
            <a:r>
              <a:rPr sz="1450" spc="3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3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3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9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2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3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3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4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35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(3.25)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3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  <a:r>
              <a:rPr sz="1450" spc="295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40">
                <a:solidFill>
                  <a:srgbClr val="ED008D"/>
                </a:solidFill>
                <a:latin typeface="Times New Roman"/>
                <a:cs typeface="Times New Roman"/>
              </a:rPr>
              <a:t>[80</a:t>
            </a:r>
            <a:r>
              <a:rPr sz="1450" b="1" spc="7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V;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−</a:t>
            </a:r>
            <a:r>
              <a:rPr sz="1450" spc="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4</a:t>
            </a:r>
            <a:r>
              <a:rPr sz="1450" b="1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6813541"/>
            <a:ext cx="747148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H.W.(5):-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Us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ing</a:t>
            </a:r>
            <a:r>
              <a:rPr sz="145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KCL,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ind</a:t>
            </a:r>
            <a:r>
              <a:rPr sz="145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values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8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5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(3.26)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71545" y="6901814"/>
            <a:ext cx="3334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231F2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86251" y="69018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996054" y="69018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463415" y="69018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3559" y="7013947"/>
            <a:ext cx="196768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10051" y="7013947"/>
            <a:ext cx="381815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[V</a:t>
            </a:r>
            <a:r>
              <a:rPr sz="1450" b="1" spc="117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</a:t>
            </a:r>
            <a:r>
              <a:rPr sz="1450" b="1" spc="-50">
                <a:solidFill>
                  <a:srgbClr val="ED008D"/>
                </a:solidFill>
                <a:latin typeface="Times New Roman"/>
                <a:cs typeface="Times New Roman"/>
              </a:rPr>
              <a:t>12</a:t>
            </a:r>
            <a:r>
              <a:rPr sz="1450" b="1" spc="8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;</a:t>
            </a:r>
            <a:r>
              <a:rPr sz="1450" b="1" spc="-9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spc="43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2/3</a:t>
            </a:r>
            <a:r>
              <a:rPr sz="1450" b="1" spc="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A;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spc="4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1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A;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spc="4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4/3</a:t>
            </a:r>
            <a:r>
              <a:rPr sz="1450" b="1" spc="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891026" y="7102220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-50">
                <a:solidFill>
                  <a:srgbClr val="ED008D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06696" y="71022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626734" y="71022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313551" y="71022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211262" y="8710921"/>
            <a:ext cx="12709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(3.24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176016" y="8710921"/>
            <a:ext cx="12614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(3.25)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226303" y="8710921"/>
            <a:ext cx="126153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(3.26</a:t>
            </a:r>
            <a:r>
              <a:rPr sz="1450" b="1" spc="-31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53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94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H.W.(6):-</a:t>
            </a:r>
            <a:r>
              <a:rPr sz="1450" b="1" spc="8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450" spc="-27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ind</a:t>
            </a:r>
            <a:r>
              <a:rPr sz="145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ltage</a:t>
            </a:r>
            <a:r>
              <a:rPr sz="1450" spc="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point</a:t>
            </a:r>
            <a:r>
              <a:rPr sz="1450" spc="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respect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point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spc="1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2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13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(3.27)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551296"/>
            <a:ext cx="22372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pos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ive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respect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52215" y="1551296"/>
            <a:ext cx="43244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[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potential</a:t>
            </a:r>
            <a:r>
              <a:rPr sz="1450" b="1" spc="-7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of</a:t>
            </a: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point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A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with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respect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7">
                <a:solidFill>
                  <a:srgbClr val="ED008D"/>
                </a:solidFill>
                <a:latin typeface="Times New Roman"/>
                <a:cs typeface="Times New Roman"/>
              </a:rPr>
              <a:t>to</a:t>
            </a:r>
            <a:r>
              <a:rPr sz="1450" b="1" spc="14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B</a:t>
            </a:r>
            <a:r>
              <a:rPr sz="1450" b="1" spc="-5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is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−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3.25</a:t>
            </a:r>
            <a:r>
              <a:rPr sz="1450" b="1" spc="6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V]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0315" y="3581772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(3.27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201532"/>
            <a:ext cx="7417487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H.W.(7):-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value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dependent</a:t>
            </a:r>
            <a:r>
              <a:rPr sz="1450" spc="4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43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350" i="1" spc="112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(3.28)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90315" y="5955657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(3.28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54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0454" y="1334037"/>
            <a:ext cx="2466556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Nodal</a:t>
            </a:r>
            <a:r>
              <a:rPr sz="2200" b="1" u="sng" spc="-46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 spc="-10">
                <a:solidFill>
                  <a:srgbClr val="FF0000"/>
                </a:solidFill>
                <a:latin typeface="Rockwell"/>
                <a:cs typeface="Rockwell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4852" y="1451922"/>
            <a:ext cx="1236076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 </a:t>
            </a:r>
            <a:r>
              <a:rPr sz="1600" i="1" spc="14">
                <a:solidFill>
                  <a:srgbClr val="FF0000"/>
                </a:solidFill>
                <a:latin typeface="UQVQHC+Harlow Solid Italic,Italic"/>
                <a:cs typeface="UQVQHC+Harlow Solid Italic,Italic"/>
              </a:rPr>
              <a:t>(4)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056503"/>
            <a:ext cx="7457690" cy="1087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provides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procedure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analy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uits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variables.</a:t>
            </a:r>
            <a:r>
              <a:rPr sz="145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Choosing</a:t>
            </a:r>
            <a:r>
              <a:rPr sz="145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ltages</a:t>
            </a:r>
            <a:r>
              <a:rPr sz="145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instead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les</a:t>
            </a:r>
            <a:r>
              <a:rPr sz="1450" spc="9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45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reduces</a:t>
            </a:r>
            <a:r>
              <a:rPr sz="1450" spc="8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8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olve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simultaneously.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284" y="3350605"/>
            <a:ext cx="3411578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FF0000"/>
                </a:solidFill>
                <a:latin typeface="Arial"/>
                <a:cs typeface="Arial"/>
              </a:rPr>
              <a:t>Steps</a:t>
            </a:r>
            <a:r>
              <a:rPr sz="14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33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50" b="1" spc="-5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5">
                <a:solidFill>
                  <a:srgbClr val="FF0000"/>
                </a:solidFill>
                <a:latin typeface="Arial"/>
                <a:cs typeface="Arial"/>
              </a:rPr>
              <a:t>Determine</a:t>
            </a:r>
            <a:r>
              <a:rPr sz="1450" b="1" spc="4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40">
                <a:solidFill>
                  <a:srgbClr val="FF0000"/>
                </a:solidFill>
                <a:latin typeface="Arial"/>
                <a:cs typeface="Arial"/>
              </a:rPr>
              <a:t>Node</a:t>
            </a:r>
            <a:r>
              <a:rPr sz="1450" b="1" spc="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34">
                <a:solidFill>
                  <a:srgbClr val="FF0000"/>
                </a:solidFill>
                <a:latin typeface="Arial"/>
                <a:cs typeface="Arial"/>
              </a:rPr>
              <a:t>Voltages: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9284" y="3753604"/>
            <a:ext cx="702746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Select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node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(it's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zero).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ign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ltages</a:t>
            </a:r>
            <a:r>
              <a:rPr sz="145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i="1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08801" y="38418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37655" y="38418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9284" y="4058657"/>
            <a:ext cx="7029367" cy="78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…,</a:t>
            </a:r>
            <a:r>
              <a:rPr sz="1450" i="1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n-1</a:t>
            </a:r>
            <a:r>
              <a:rPr sz="1350" i="1" spc="26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remaining</a:t>
            </a:r>
            <a:r>
              <a:rPr sz="145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n-1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nodes.</a:t>
            </a:r>
            <a:r>
              <a:rPr sz="145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referenced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711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9284" y="4678163"/>
            <a:ext cx="7030725" cy="782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KCL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n-1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non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nodes.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express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821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9284" y="5288271"/>
            <a:ext cx="689166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resulting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6146157"/>
            <a:ext cx="7064677" cy="1497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5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elec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 spc="-23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b="1" i="1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 spc="-10">
                <a:solidFill>
                  <a:srgbClr val="000000"/>
                </a:solidFill>
                <a:latin typeface="Times New Roman"/>
                <a:cs typeface="Times New Roman"/>
              </a:rPr>
              <a:t>datum</a:t>
            </a:r>
            <a:r>
              <a:rPr sz="1450" b="1" i="1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146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mmo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lled</a:t>
            </a:r>
            <a:r>
              <a:rPr sz="145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ground</a:t>
            </a:r>
            <a:r>
              <a:rPr sz="1450" i="1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5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45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potential.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  <a:r>
              <a:rPr sz="145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ymbols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(4.1)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3881374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00B050"/>
                </a:solidFill>
                <a:latin typeface="Times New Roman"/>
                <a:cs typeface="Times New Roman"/>
              </a:rPr>
              <a:t>(4.1)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50" spc="-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ymbols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92396" y="7376279"/>
            <a:ext cx="251329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55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357975"/>
            <a:ext cx="6336726" cy="84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18">
                <a:solidFill>
                  <a:srgbClr val="FF0000"/>
                </a:solidFill>
                <a:latin typeface="Arial"/>
                <a:cs typeface="Arial"/>
              </a:rPr>
              <a:t>1-</a:t>
            </a:r>
            <a:r>
              <a:rPr sz="1450" b="1" spc="7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>
                <a:solidFill>
                  <a:srgbClr val="FF0000"/>
                </a:solidFill>
                <a:latin typeface="Arial"/>
                <a:cs typeface="Arial"/>
              </a:rPr>
              <a:t>Nodal</a:t>
            </a:r>
            <a:r>
              <a:rPr sz="1450" b="1" spc="-46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3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r>
              <a:rPr sz="1450" b="1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44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450" b="1" spc="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18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sz="1450" b="1" spc="-4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31">
                <a:solidFill>
                  <a:srgbClr val="FF0000"/>
                </a:solidFill>
                <a:latin typeface="Arial"/>
                <a:cs typeface="Arial"/>
              </a:rPr>
              <a:t>Sources</a:t>
            </a:r>
          </a:p>
          <a:p>
            <a:pPr marL="38100" marR="0">
              <a:lnSpc>
                <a:spcPts val="1580"/>
              </a:lnSpc>
              <a:spcBef>
                <a:spcPts val="1277"/>
              </a:spcBef>
              <a:spcAft>
                <a:spcPct val="0"/>
              </a:spcAft>
            </a:pPr>
            <a:r>
              <a:rPr sz="1450" b="1" spc="-1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50" b="1" spc="-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lows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9E7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9E70"/>
                </a:solidFill>
                <a:latin typeface="Times New Roman"/>
                <a:cs typeface="Times New Roman"/>
              </a:rPr>
              <a:t>higher</a:t>
            </a:r>
            <a:r>
              <a:rPr sz="1450" spc="21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sz="145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9E7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9E70"/>
                </a:solidFill>
                <a:latin typeface="Times New Roman"/>
                <a:cs typeface="Times New Roman"/>
              </a:rPr>
              <a:t>lower</a:t>
            </a:r>
            <a:r>
              <a:rPr sz="1450" spc="40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istor.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1394" y="2960433"/>
            <a:ext cx="731697" cy="707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PUGJIH+Cambria Math"/>
                <a:cs typeface="PUGJIH+Cambria Math"/>
              </a:rPr>
              <a:t>표</a:t>
            </a:r>
            <a:r>
              <a:rPr sz="1600" spc="-206" baseline="-24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162242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26589" y="2960433"/>
            <a:ext cx="731443" cy="707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spc="93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152400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03779" y="2950908"/>
            <a:ext cx="729024" cy="716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600" spc="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20">
                <a:solidFill>
                  <a:srgbClr val="000000"/>
                </a:solidFill>
                <a:latin typeface="PUGJIH+Cambria Math"/>
                <a:cs typeface="PUGJIH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PUGJIH+Cambria Math"/>
                <a:cs typeface="PUGJIH+Cambria Math"/>
              </a:rPr>
              <a:t>표</a:t>
            </a:r>
          </a:p>
          <a:p>
            <a:pPr marL="190880" marR="0">
              <a:lnSpc>
                <a:spcPts val="1494"/>
              </a:lnSpc>
              <a:spcBef>
                <a:spcPts val="280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3075380"/>
            <a:ext cx="693110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16380" y="3086091"/>
            <a:ext cx="63602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22525" y="3086091"/>
            <a:ext cx="607067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376040" y="3086091"/>
            <a:ext cx="3215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5194" y="3541839"/>
            <a:ext cx="731316" cy="7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600" spc="-184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−</a:t>
            </a:r>
            <a:r>
              <a:rPr sz="12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161925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59660" y="3532314"/>
            <a:ext cx="728897" cy="717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600" spc="115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8">
                <a:solidFill>
                  <a:srgbClr val="000000"/>
                </a:solidFill>
                <a:latin typeface="PUGJIH+Cambria Math"/>
                <a:cs typeface="PUGJIH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PUGJIH+Cambria Math"/>
                <a:cs typeface="PUGJIH+Cambria Math"/>
              </a:rPr>
              <a:t>표</a:t>
            </a:r>
          </a:p>
          <a:p>
            <a:pPr marL="190754" marR="0">
              <a:lnSpc>
                <a:spcPts val="1494"/>
              </a:lnSpc>
              <a:spcBef>
                <a:spcPts val="283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08554" y="3541839"/>
            <a:ext cx="731824" cy="7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18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600" spc="115" baseline="-18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8">
                <a:solidFill>
                  <a:srgbClr val="000000"/>
                </a:solidFill>
                <a:latin typeface="PUGJIH+Cambria Math"/>
                <a:cs typeface="PUGJIH+Cambria Math"/>
              </a:rPr>
              <a:t>−푣</a:t>
            </a:r>
            <a:r>
              <a:rPr sz="1600" baseline="-18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  <a:p>
            <a:pPr marL="190880" marR="0">
              <a:lnSpc>
                <a:spcPts val="1494"/>
              </a:lnSpc>
              <a:spcBef>
                <a:spcPts val="283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9127" y="3667879"/>
            <a:ext cx="521342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78280" y="3639067"/>
            <a:ext cx="616973" cy="529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Cambria Math"/>
                <a:cs typeface="Cambria Math"/>
              </a:rPr>
              <a:t>,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0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350" spc="40" baseline="-1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32050" y="3667879"/>
            <a:ext cx="702571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084" y="4144382"/>
            <a:ext cx="125396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1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68900" y="4144382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(4.2)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4506713"/>
            <a:ext cx="1220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70C0"/>
                </a:solidFill>
                <a:latin typeface="Times New Roman"/>
                <a:cs typeface="Times New Roman"/>
              </a:rPr>
              <a:t>node</a:t>
            </a:r>
            <a:r>
              <a:rPr sz="145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70C0"/>
                </a:solidFill>
                <a:latin typeface="Times New Roman"/>
                <a:cs typeface="Times New Roman"/>
              </a:rPr>
              <a:t>(1):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3084" y="4868917"/>
            <a:ext cx="226476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30679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26589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22245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73935" y="5210238"/>
            <a:ext cx="557578" cy="42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spc="44" baseline="28571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  <a:r>
              <a:rPr sz="1050" u="sng" spc="95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900" baseline="28571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900" spc="-77" baseline="2857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900" baseline="28571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36139" y="527549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3559" y="5325185"/>
            <a:ext cx="380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∴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78280" y="5335896"/>
            <a:ext cx="47371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370701" y="5335896"/>
            <a:ext cx="668907" cy="1745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0" marR="0">
              <a:lnSpc>
                <a:spcPts val="1580"/>
              </a:lnSpc>
              <a:spcBef>
                <a:spcPts val="8404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25905" y="54241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945639" y="545826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5793477"/>
            <a:ext cx="1220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70C0"/>
                </a:solidFill>
                <a:latin typeface="Times New Roman"/>
                <a:cs typeface="Times New Roman"/>
              </a:rPr>
              <a:t>node</a:t>
            </a:r>
            <a:r>
              <a:rPr sz="145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70C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53084" y="6155682"/>
            <a:ext cx="212236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44955" y="62443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840610" y="62443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117089" y="62443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67727" y="6478079"/>
            <a:ext cx="1094345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600" spc="12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spc="97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−</a:t>
            </a: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53084" y="6603991"/>
            <a:ext cx="540710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96644" y="6603991"/>
            <a:ext cx="3668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12035" y="6603991"/>
            <a:ext cx="47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8202" y="6725983"/>
            <a:ext cx="417054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82649" y="6725983"/>
            <a:ext cx="417118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7090147"/>
            <a:ext cx="1220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70C0"/>
                </a:solidFill>
                <a:latin typeface="Times New Roman"/>
                <a:cs typeface="Times New Roman"/>
              </a:rPr>
              <a:t>node</a:t>
            </a:r>
            <a:r>
              <a:rPr sz="145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70C0"/>
                </a:solidFill>
                <a:latin typeface="Times New Roman"/>
                <a:cs typeface="Times New Roman"/>
              </a:rPr>
              <a:t>(3):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00709" y="7452479"/>
            <a:ext cx="213331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73530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878710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174620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3559" y="7803971"/>
            <a:ext cx="380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∴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78280" y="7814682"/>
            <a:ext cx="948372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  <a:p>
            <a:pPr marL="667384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300254" y="7814682"/>
            <a:ext cx="702618" cy="1649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871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  <a:p>
            <a:pPr marL="0" marR="0">
              <a:lnSpc>
                <a:spcPts val="1580"/>
              </a:lnSpc>
              <a:spcBef>
                <a:spcPts val="7602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516380" y="79029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831085" y="79029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3559" y="8177014"/>
            <a:ext cx="122282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70C0"/>
                </a:solidFill>
                <a:latin typeface="Times New Roman"/>
                <a:cs typeface="Times New Roman"/>
              </a:rPr>
              <a:t>node</a:t>
            </a:r>
            <a:r>
              <a:rPr sz="145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70C0"/>
                </a:solidFill>
                <a:latin typeface="Times New Roman"/>
                <a:cs typeface="Times New Roman"/>
              </a:rPr>
              <a:t>(4):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53084" y="8539217"/>
            <a:ext cx="223190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525905" y="86274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840610" y="86274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222245" y="86274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478280" y="8861488"/>
            <a:ext cx="416737" cy="7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  <a:p>
            <a:pPr marL="0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PUGJIH+Cambria Math"/>
                <a:cs typeface="PUGJIH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3559" y="8976562"/>
            <a:ext cx="380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∴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716785" y="8987273"/>
            <a:ext cx="1067424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  <a:p>
            <a:pPr marL="209804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900" spc="2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3559" y="9342027"/>
            <a:ext cx="7254816" cy="49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Solving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(3),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4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55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4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55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4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sz="1450" spc="-8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푎푛푑</a:t>
            </a:r>
            <a:r>
              <a:rPr sz="145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PUGJIH+Cambria Math"/>
                <a:cs typeface="PUGJIH+Cambria Math"/>
              </a:rPr>
              <a:t>푣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6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340603" y="944099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579109" y="944099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817615" y="944099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408801" y="944099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3559" y="9606970"/>
            <a:ext cx="4099161" cy="47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(i</a:t>
            </a:r>
            <a:r>
              <a:rPr sz="145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1100" spc="1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100" spc="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271265" y="96952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500120" y="96952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948429" y="96952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56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357975"/>
            <a:ext cx="3860093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18">
                <a:solidFill>
                  <a:srgbClr val="FF0000"/>
                </a:solidFill>
                <a:latin typeface="Arial"/>
                <a:cs typeface="Arial"/>
              </a:rPr>
              <a:t>2-</a:t>
            </a:r>
            <a:r>
              <a:rPr sz="1450" b="1" spc="7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>
                <a:solidFill>
                  <a:srgbClr val="FF0000"/>
                </a:solidFill>
                <a:latin typeface="Arial"/>
                <a:cs typeface="Arial"/>
              </a:rPr>
              <a:t>Nodal</a:t>
            </a:r>
            <a:r>
              <a:rPr sz="1450" b="1" spc="-46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3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r>
              <a:rPr sz="1450" b="1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44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450" b="1" spc="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7">
                <a:solidFill>
                  <a:srgbClr val="FF0000"/>
                </a:solidFill>
                <a:latin typeface="Arial"/>
                <a:cs typeface="Arial"/>
              </a:rPr>
              <a:t>Voltage</a:t>
            </a:r>
            <a:r>
              <a:rPr sz="1450" b="1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31">
                <a:solidFill>
                  <a:srgbClr val="FF0000"/>
                </a:solidFill>
                <a:latin typeface="Arial"/>
                <a:cs typeface="Arial"/>
              </a:rPr>
              <a:t>Sources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1869" y="1720913"/>
            <a:ext cx="741222" cy="7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31">
                <a:solidFill>
                  <a:srgbClr val="000000"/>
                </a:solidFill>
                <a:latin typeface="FFEGLL+Cambria Math"/>
                <a:cs typeface="FFEGLL+Cambria Math"/>
              </a:rPr>
              <a:t>퐸</a:t>
            </a:r>
            <a:r>
              <a:rPr sz="1600" spc="95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162242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7760" y="1720913"/>
            <a:ext cx="99384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25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퐸</a:t>
            </a:r>
            <a:r>
              <a:rPr sz="12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28010" y="1711388"/>
            <a:ext cx="728897" cy="717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600" spc="40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8">
                <a:solidFill>
                  <a:srgbClr val="000000"/>
                </a:solidFill>
                <a:latin typeface="FFEGLL+Cambria Math"/>
                <a:cs typeface="FFEGLL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FFEGLL+Cambria Math"/>
                <a:cs typeface="FFEGLL+Cambria Math"/>
              </a:rPr>
              <a:t>표</a:t>
            </a:r>
          </a:p>
          <a:p>
            <a:pPr marL="190880" marR="0">
              <a:lnSpc>
                <a:spcPts val="1494"/>
              </a:lnSpc>
              <a:spcBef>
                <a:spcPts val="283"/>
              </a:spcBef>
              <a:spcAft>
                <a:spcPct val="0"/>
              </a:spcAft>
            </a:pPr>
            <a:r>
              <a:rPr sz="1250" spc="30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91304" y="1720913"/>
            <a:ext cx="731697" cy="7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spc="95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152654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16500" y="1711388"/>
            <a:ext cx="10225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25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7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ꢀ</a:t>
            </a:r>
            <a:r>
              <a:rPr sz="12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-31">
                <a:solidFill>
                  <a:srgbClr val="000000"/>
                </a:solidFill>
                <a:latin typeface="FFEGLL+Cambria Math"/>
                <a:cs typeface="FFEGLL+Cambria Math"/>
              </a:rPr>
              <a:t>−푣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80226" y="1720913"/>
            <a:ext cx="426516" cy="70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baseline="-18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  <a:p>
            <a:pPr marL="9525" marR="0">
              <a:lnSpc>
                <a:spcPts val="1494"/>
              </a:lnSpc>
              <a:spcBef>
                <a:spcPts val="283"/>
              </a:spcBef>
              <a:spcAft>
                <a:spcPct val="0"/>
              </a:spcAft>
            </a:pPr>
            <a:r>
              <a:rPr sz="1250" spc="30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83739" y="1786165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27020" y="1786165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51125" y="1786165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02225" y="177664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02909" y="1776640"/>
            <a:ext cx="270997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FFEGLL+Cambria Math"/>
                <a:cs typeface="FFEGLL+Cambria Math"/>
              </a:rPr>
              <a:t>푥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98565" y="177664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1836241"/>
            <a:ext cx="674060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FFEGLL+Cambria Math"/>
                <a:cs typeface="FFEGLL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06855" y="1846953"/>
            <a:ext cx="61697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46629" y="1846953"/>
            <a:ext cx="607448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00526" y="1846953"/>
            <a:ext cx="61684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350" spc="3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44390" y="1818140"/>
            <a:ext cx="616973" cy="529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Cambria Math"/>
                <a:cs typeface="Cambria Math"/>
              </a:rPr>
              <a:t>,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0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350" spc="37" baseline="-15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50965" y="1846953"/>
            <a:ext cx="61684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22245" y="1968944"/>
            <a:ext cx="416737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8228" y="1968944"/>
            <a:ext cx="417118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2473310"/>
            <a:ext cx="2264762" cy="84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70C0"/>
                </a:solidFill>
                <a:latin typeface="Times New Roman"/>
                <a:cs typeface="Times New Roman"/>
              </a:rPr>
              <a:t>node</a:t>
            </a:r>
            <a:r>
              <a:rPr sz="1450" u="sng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70C0"/>
                </a:solidFill>
                <a:latin typeface="Times New Roman"/>
                <a:cs typeface="Times New Roman"/>
              </a:rPr>
              <a:t>(1):</a:t>
            </a:r>
          </a:p>
          <a:p>
            <a:pPr marL="9525" marR="0">
              <a:lnSpc>
                <a:spcPts val="1580"/>
              </a:lnSpc>
              <a:spcBef>
                <a:spcPts val="1292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69160" y="29264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55164" y="29264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12720" y="29264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3559" y="3169034"/>
            <a:ext cx="1195397" cy="4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spc="75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baseline="-27272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400" spc="-84" baseline="-27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3" baseline="-27272">
                <a:solidFill>
                  <a:srgbClr val="000000"/>
                </a:solidFill>
                <a:latin typeface="FFEGLL+Cambria Math"/>
                <a:cs typeface="FFEGLL+Cambria Math"/>
              </a:rPr>
              <a:t>퐸</a:t>
            </a:r>
            <a:r>
              <a:rPr sz="1400" baseline="-47727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spc="1267" baseline="-4772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u="sng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u="sng" spc="-160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−퐸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97735" y="3178559"/>
            <a:ext cx="28726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59939" y="3178559"/>
            <a:ext cx="936227" cy="41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u="sng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u="sng" spc="-156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100" spc="68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sz="1100" spc="25">
                <a:solidFill>
                  <a:srgbClr val="000000"/>
                </a:solidFill>
                <a:latin typeface="FFEGLL+Cambria Math"/>
                <a:cs typeface="FFEGLL+Cambria Math"/>
              </a:rPr>
              <a:t>ꢀ</a:t>
            </a:r>
            <a:r>
              <a:rPr sz="1400" u="sng" spc="104" baseline="-27272">
                <a:solidFill>
                  <a:srgbClr val="000000"/>
                </a:solidFill>
                <a:latin typeface="FFEGLL+Cambria Math"/>
                <a:cs typeface="FFEGLL+Cambria Math"/>
              </a:rPr>
              <a:t>푥−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u="sng" baseline="-27272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25905" y="3237777"/>
            <a:ext cx="49756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ct val="0"/>
              </a:spcBef>
              <a:spcAft>
                <a:spcPct val="0"/>
              </a:spcAft>
            </a:pPr>
            <a:r>
              <a:rPr sz="950" u="sng" spc="74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950" u="sng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950" u="sng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u="sng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29969" y="32769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88235" y="32769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822829" y="3276972"/>
            <a:ext cx="4716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77227" y="3407540"/>
            <a:ext cx="37336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49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21130" y="3407540"/>
            <a:ext cx="37336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49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336545" y="3407540"/>
            <a:ext cx="373617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50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3741532"/>
            <a:ext cx="1220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70C0"/>
                </a:solidFill>
                <a:latin typeface="Times New Roman"/>
                <a:cs typeface="Times New Roman"/>
              </a:rPr>
              <a:t>node</a:t>
            </a:r>
            <a:r>
              <a:rPr sz="1450" u="sng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70C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3559" y="4106282"/>
            <a:ext cx="22096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KCL,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525905" y="41945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812035" y="41945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117089" y="41945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53084" y="4446781"/>
            <a:ext cx="918854" cy="41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00" spc="1345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u="sng" baseline="-27272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00" u="sng" spc="-159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퐸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430655" y="4446781"/>
            <a:ext cx="28726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792985" y="4446781"/>
            <a:ext cx="621267" cy="639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00" spc="-157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FFEGLL+Cambria Math"/>
                <a:cs typeface="FFEGLL+Cambria Math"/>
              </a:rPr>
              <a:t>−푣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  <a:p>
            <a:pPr marL="124079" marR="0">
              <a:lnSpc>
                <a:spcPts val="1318"/>
              </a:lnSpc>
              <a:spcBef>
                <a:spcPts val="264"/>
              </a:spcBef>
              <a:spcAft>
                <a:spcPct val="0"/>
              </a:spcAft>
            </a:pPr>
            <a:r>
              <a:rPr sz="1100" spc="49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258887" y="4505999"/>
            <a:ext cx="497505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3"/>
              </a:lnSpc>
              <a:spcBef>
                <a:spcPct val="0"/>
              </a:spcBef>
              <a:spcAft>
                <a:spcPct val="0"/>
              </a:spcAft>
            </a:pPr>
            <a:r>
              <a:rPr sz="950" u="sng" spc="73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950" u="sng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950" u="sng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50" u="sng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62952" y="4544813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621155" y="4544813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250820" y="4544813"/>
            <a:ext cx="5189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759071" y="4544813"/>
            <a:ext cx="11756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(4.3)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3559" y="4675381"/>
            <a:ext cx="373680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51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54112" y="4675381"/>
            <a:ext cx="37336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49">
                <a:solidFill>
                  <a:srgbClr val="000000"/>
                </a:solidFill>
                <a:latin typeface="FFEGLL+Cambria Math"/>
                <a:cs typeface="FFEGLL+Cambria Math"/>
              </a:rPr>
              <a:t>푅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3559" y="4999721"/>
            <a:ext cx="2091004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sz="1450" u="sng" spc="-1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17">
                <a:solidFill>
                  <a:srgbClr val="0070C0"/>
                </a:solidFill>
                <a:latin typeface="Times New Roman"/>
                <a:cs typeface="Times New Roman"/>
              </a:rPr>
              <a:t>supernode</a:t>
            </a:r>
            <a:r>
              <a:rPr sz="1450" u="sng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70C0"/>
                </a:solidFill>
                <a:latin typeface="Times New Roman"/>
                <a:cs typeface="Times New Roman"/>
              </a:rPr>
              <a:t>(3)</a:t>
            </a:r>
            <a:r>
              <a:rPr sz="1450" u="sng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70C0"/>
                </a:solidFill>
                <a:latin typeface="Times New Roman"/>
                <a:cs typeface="Times New Roman"/>
              </a:rPr>
              <a:t>&amp;</a:t>
            </a:r>
            <a:r>
              <a:rPr sz="1450" u="sng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70C0"/>
                </a:solidFill>
                <a:latin typeface="Times New Roman"/>
                <a:cs typeface="Times New Roman"/>
              </a:rPr>
              <a:t>(4)</a:t>
            </a:r>
            <a:r>
              <a:rPr sz="1450" u="sng" spc="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3559" y="5364471"/>
            <a:ext cx="110309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=0,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835271" y="5353760"/>
            <a:ext cx="972438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FFEGLL+Cambria Math"/>
                <a:cs typeface="FFEGLL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350" spc="3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67702" y="54527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029969" y="54527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3559" y="5736327"/>
            <a:ext cx="256679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(Super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node)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863846" y="5725616"/>
            <a:ext cx="1282382" cy="44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FFEGLL+Cambria Math"/>
                <a:cs typeface="FFEGLL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276478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900" spc="2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900" spc="2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96277" y="58246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49019" y="58246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430655" y="58246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05802" y="6155682"/>
            <a:ext cx="7097973" cy="88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9E70"/>
                </a:solidFill>
                <a:latin typeface="Times New Roman"/>
                <a:cs typeface="Times New Roman"/>
              </a:rPr>
              <a:t>supernode</a:t>
            </a:r>
            <a:r>
              <a:rPr sz="1450" spc="219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formed</a:t>
            </a:r>
            <a:r>
              <a:rPr sz="145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enclos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(dependent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independent)</a:t>
            </a:r>
            <a:r>
              <a:rPr sz="145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non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3559" y="7099672"/>
            <a:ext cx="7356374" cy="915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nod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(4.4)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605"/>
              </a:lnSpc>
              <a:spcBef>
                <a:spcPts val="49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3559" y="7881357"/>
            <a:ext cx="976250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+12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746629" y="7870646"/>
            <a:ext cx="1231069" cy="49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FFEGLL+Cambria Math"/>
                <a:cs typeface="FFEGLL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829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8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25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43559" y="8203042"/>
            <a:ext cx="1220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3559" y="8499284"/>
            <a:ext cx="1351457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spc="95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18">
                <a:solidFill>
                  <a:srgbClr val="000000"/>
                </a:solidFill>
                <a:latin typeface="FFEGLL+Cambria Math"/>
                <a:cs typeface="FFEGLL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600" spc="12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spc="93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20">
                <a:solidFill>
                  <a:srgbClr val="000000"/>
                </a:solidFill>
                <a:latin typeface="FFEGLL+Cambria Math"/>
                <a:cs typeface="FFEGLL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58544" y="862494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764410" y="8596130"/>
            <a:ext cx="924921" cy="51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600" spc="231">
                <a:solidFill>
                  <a:srgbClr val="000000"/>
                </a:solidFill>
                <a:latin typeface="FFEGLL+Cambria Math"/>
                <a:cs typeface="FFEGLL+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58177" y="8747188"/>
            <a:ext cx="46113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4">
                <a:solidFill>
                  <a:srgbClr val="000000"/>
                </a:solidFill>
                <a:latin typeface="Cambria Math"/>
                <a:cs typeface="Cambria Math"/>
              </a:rPr>
              <a:t>0.5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382649" y="874718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43559" y="9014015"/>
            <a:ext cx="1370507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spc="95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11">
                <a:solidFill>
                  <a:srgbClr val="000000"/>
                </a:solidFill>
                <a:latin typeface="Cambria Math"/>
                <a:cs typeface="Cambria Math"/>
              </a:rPr>
              <a:t>+12</a:t>
            </a:r>
            <a:r>
              <a:rPr sz="1250" spc="135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FFEGLL+Cambria Math"/>
                <a:cs typeface="FFEGLL+Cambria Math"/>
              </a:rPr>
              <a:t>푣</a:t>
            </a:r>
            <a:r>
              <a:rPr sz="1600" spc="93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20">
                <a:solidFill>
                  <a:srgbClr val="000000"/>
                </a:solidFill>
                <a:latin typeface="FFEGLL+Cambria Math"/>
                <a:cs typeface="FFEGLL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077594" y="9139928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859660" y="9139928"/>
            <a:ext cx="5952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919601" y="9139928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667702" y="9261919"/>
            <a:ext cx="46113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4">
                <a:solidFill>
                  <a:srgbClr val="000000"/>
                </a:solidFill>
                <a:latin typeface="Cambria Math"/>
                <a:cs typeface="Cambria Math"/>
              </a:rPr>
              <a:t>0.5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402080" y="926191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91184" y="9549820"/>
            <a:ext cx="1005776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724789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5312028" y="9549820"/>
            <a:ext cx="11758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(4.4</a:t>
            </a:r>
            <a:r>
              <a:rPr sz="1450" b="1" spc="-3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667702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991869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57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8471"/>
            <a:ext cx="2081479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super</a:t>
            </a:r>
            <a:r>
              <a:rPr sz="1450" u="sng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 u="sng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u="sng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7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31085"/>
            <a:ext cx="150132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KGQCAP+Cambria Math"/>
                <a:cs typeface="KGQCAP+Cambria Math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KGQCAP+Cambria Math"/>
                <a:cs typeface="KGQCAP+Cambria Math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40359" y="1741796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9759" y="18300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4112" y="18300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21130" y="18300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2064194"/>
            <a:ext cx="693597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spc="95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250" spc="18">
                <a:solidFill>
                  <a:srgbClr val="000000"/>
                </a:solidFill>
                <a:latin typeface="KGQCAP+Cambria Math"/>
                <a:cs typeface="KGQCAP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35835" y="2064194"/>
            <a:ext cx="693216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spc="95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250" spc="18">
                <a:solidFill>
                  <a:srgbClr val="000000"/>
                </a:solidFill>
                <a:latin typeface="KGQCAP+Cambria Math"/>
                <a:cs typeface="KGQCAP+Cambria Math"/>
              </a:rPr>
              <a:t>−푣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114300" marR="0">
              <a:lnSpc>
                <a:spcPts val="1494"/>
              </a:lnSpc>
              <a:spcBef>
                <a:spcPts val="207"/>
              </a:spcBef>
              <a:spcAft>
                <a:spcPct val="0"/>
              </a:spcAft>
            </a:pPr>
            <a:r>
              <a:rPr sz="1250" spc="34">
                <a:solidFill>
                  <a:srgbClr val="000000"/>
                </a:solidFill>
                <a:latin typeface="Cambria Math"/>
                <a:cs typeface="Cambria Math"/>
              </a:rPr>
              <a:t>2.5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41575" y="2064194"/>
            <a:ext cx="397687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  <a:p>
            <a:pPr marL="38100" marR="0">
              <a:lnSpc>
                <a:spcPts val="1494"/>
              </a:lnSpc>
              <a:spcBef>
                <a:spcPts val="207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58544" y="2161294"/>
            <a:ext cx="907740" cy="524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KGQCAP+Cambria Math"/>
                <a:cs typeface="KGQCAP+Cambria Math"/>
              </a:rPr>
              <a:t>–</a:t>
            </a:r>
            <a:r>
              <a:rPr sz="16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0.5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254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spc="-37" baseline="-15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98445" y="2190106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60650" y="2190106"/>
            <a:ext cx="5189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29379" y="2190106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24852" y="231209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2638163"/>
            <a:ext cx="128199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57954" y="2638163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9759" y="27264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34719" y="27264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58887" y="27264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3000366"/>
            <a:ext cx="31375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solving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(3),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(4),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86809" y="3000366"/>
            <a:ext cx="32205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–12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6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6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6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63009" y="3088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073650" y="3088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789040" y="3088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27851" y="3088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3559" y="4087232"/>
            <a:ext cx="4171241" cy="944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current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(7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(1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80"/>
              </a:lnSpc>
              <a:spcBef>
                <a:spcPts val="219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(4.5</a:t>
            </a:r>
            <a:r>
              <a:rPr sz="1450" b="1" spc="-32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4792717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3559" y="5202546"/>
            <a:ext cx="373649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indicate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5401031"/>
            <a:ext cx="3298520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23">
                <a:solidFill>
                  <a:srgbClr val="00B050"/>
                </a:solidFill>
                <a:latin typeface="Calibri"/>
                <a:cs typeface="Calibri"/>
              </a:rPr>
              <a:t>(4.6)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45378" y="5620487"/>
            <a:ext cx="113419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10">
                <a:solidFill>
                  <a:srgbClr val="00B050"/>
                </a:solidFill>
                <a:latin typeface="Calibri"/>
                <a:cs typeface="Calibri"/>
              </a:rPr>
              <a:t>(4.5)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5838810"/>
            <a:ext cx="119296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6004465"/>
            <a:ext cx="6983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77874" y="6001448"/>
            <a:ext cx="760399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600" spc="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29284" y="606670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01394" y="606670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34744" y="612710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69185" y="6127107"/>
            <a:ext cx="107083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62952" y="624947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97330" y="624947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6393002"/>
            <a:ext cx="323018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KGQCAP+Cambria Math"/>
                <a:cs typeface="KGQCAP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0.5833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0.3333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–11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888670" y="6403713"/>
            <a:ext cx="699369" cy="2450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21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606" marR="0">
              <a:lnSpc>
                <a:spcPts val="1580"/>
              </a:lnSpc>
              <a:spcBef>
                <a:spcPts val="6227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  <a:p>
            <a:pPr marL="0" marR="0">
              <a:lnSpc>
                <a:spcPts val="1580"/>
              </a:lnSpc>
              <a:spcBef>
                <a:spcPts val="6101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296924" y="64919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45664" y="64919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822829" y="649198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3559" y="6820520"/>
            <a:ext cx="11942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3559" y="6986556"/>
            <a:ext cx="6983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77874" y="6986556"/>
            <a:ext cx="378637" cy="437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  <a:p>
            <a:pPr marL="85725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678685" y="6983539"/>
            <a:ext cx="759891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600" spc="40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29284" y="7048791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01394" y="7048791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134744" y="710919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535430" y="710919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307970" y="7109197"/>
            <a:ext cx="78592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62952" y="723118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335024" y="723118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897760" y="723118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3559" y="7384618"/>
            <a:ext cx="339411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KGQCAP+Cambria Math"/>
                <a:cs typeface="KGQCAP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0.3333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1.4762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0.1429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440180" y="74836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298445" y="74836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147060" y="748360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3559" y="7802611"/>
            <a:ext cx="1194252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91184" y="7977791"/>
            <a:ext cx="32620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91869" y="7977791"/>
            <a:ext cx="688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716785" y="7974774"/>
            <a:ext cx="769797" cy="460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24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600" spc="117" baseline="-2424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600" baseline="-2424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77227" y="8040407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077594" y="8040407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440180" y="8040407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848677" y="810081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583055" y="8100814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2307970" y="8100814"/>
            <a:ext cx="88110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435853" y="8089748"/>
            <a:ext cx="113419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10">
                <a:solidFill>
                  <a:srgbClr val="00B050"/>
                </a:solidFill>
                <a:latin typeface="Calibri"/>
                <a:cs typeface="Calibri"/>
              </a:rPr>
              <a:t>(4.6)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648652" y="8222805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211262" y="8222805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936114" y="8222805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43559" y="8366581"/>
            <a:ext cx="328417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KGQCAP+Cambria Math"/>
                <a:cs typeface="KGQCAP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0.25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0.1429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0.5929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268412" y="84655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2107564" y="84655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2966085" y="84655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543559" y="8787121"/>
            <a:ext cx="290880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Solving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3938904" y="8787121"/>
            <a:ext cx="347220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FF0000"/>
                </a:solidFill>
                <a:latin typeface="Times New Roman"/>
                <a:cs typeface="Times New Roman"/>
              </a:rPr>
              <a:t>5.412</a:t>
            </a:r>
            <a:r>
              <a:rPr sz="145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2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FF0000"/>
                </a:solidFill>
                <a:latin typeface="Times New Roman"/>
                <a:cs typeface="Times New Roman"/>
              </a:rPr>
              <a:t>7.736</a:t>
            </a:r>
            <a:r>
              <a:rPr sz="145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 b="1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FF0000"/>
                </a:solidFill>
                <a:latin typeface="Times New Roman"/>
                <a:cs typeface="Times New Roman"/>
              </a:rPr>
              <a:t>46.32</a:t>
            </a:r>
            <a:r>
              <a:rPr sz="145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4015104" y="88753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5006975" y="88753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6132195" y="88753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185541" y="9033065"/>
            <a:ext cx="659832" cy="4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762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050" spc="16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900" baseline="28762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900" spc="-131" baseline="287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baseline="28762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3642995" y="9098571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3919601" y="9033065"/>
            <a:ext cx="1195461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46</a:t>
            </a:r>
            <a:r>
              <a:rPr sz="1250" spc="-13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5">
                <a:solidFill>
                  <a:srgbClr val="000000"/>
                </a:solidFill>
                <a:latin typeface="Cambria Math"/>
                <a:cs typeface="Cambria Math"/>
              </a:rPr>
              <a:t>.32</a:t>
            </a:r>
            <a:r>
              <a:rPr sz="1250" spc="17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–</a:t>
            </a:r>
            <a:r>
              <a:rPr sz="12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7.736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43559" y="9158978"/>
            <a:ext cx="67404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Now,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430655" y="9158978"/>
            <a:ext cx="1999622" cy="87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(7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7Ω</a:t>
            </a:r>
            <a:r>
              <a:rPr sz="1350" spc="2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9525" marR="0">
              <a:lnSpc>
                <a:spcPts val="1580"/>
              </a:lnSpc>
              <a:spcBef>
                <a:spcPts val="131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1Ω</a:t>
            </a:r>
            <a:r>
              <a:rPr sz="1350" spc="21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3776726" y="9158978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4968875" y="9116538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5159375" y="9158978"/>
            <a:ext cx="828816" cy="943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FF0000"/>
                </a:solidFill>
                <a:latin typeface="Times New Roman"/>
                <a:cs typeface="Times New Roman"/>
              </a:rPr>
              <a:t>5.512</a:t>
            </a:r>
            <a:r>
              <a:rPr sz="1450" b="1" spc="-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  <a:p>
            <a:pPr marL="114553" marR="0">
              <a:lnSpc>
                <a:spcPts val="1494"/>
              </a:lnSpc>
              <a:spcBef>
                <a:spcPts val="429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7.736</a:t>
            </a:r>
          </a:p>
          <a:p>
            <a:pPr marL="247903" marR="0">
              <a:lnSpc>
                <a:spcPts val="1494"/>
              </a:lnSpc>
              <a:spcBef>
                <a:spcPts val="457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3404615" y="928096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4367784" y="928096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3242691" y="9414319"/>
            <a:ext cx="688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3977004" y="9414319"/>
            <a:ext cx="661413" cy="42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809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050" spc="163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900" baseline="28809">
                <a:solidFill>
                  <a:srgbClr val="000000"/>
                </a:solidFill>
                <a:latin typeface="KGQCAP+Cambria Math"/>
                <a:cs typeface="KGQCAP+Cambria Math"/>
              </a:rPr>
              <a:t>−</a:t>
            </a:r>
            <a:r>
              <a:rPr sz="1900" spc="-133" baseline="288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baseline="28809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4730496" y="9414319"/>
            <a:ext cx="378637" cy="656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900" baseline="28809">
                <a:solidFill>
                  <a:srgbClr val="000000"/>
                </a:solidFill>
                <a:latin typeface="KGQCAP+Cambria Math"/>
                <a:cs typeface="KGQCAP+Cambria Math"/>
              </a:rPr>
              <a:t>푣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57150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3328415" y="9479888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3691001" y="9479888"/>
            <a:ext cx="2710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KGQCAP+Cambria Math"/>
                <a:cs typeface="KGQCAP+Cambria Math"/>
              </a:rPr>
              <a:t>표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4501515" y="9497855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4997450" y="9484331"/>
            <a:ext cx="513917" cy="6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5750940" y="9497855"/>
            <a:ext cx="1078053" cy="56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19050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FF0000"/>
                </a:solidFill>
                <a:latin typeface="Times New Roman"/>
                <a:cs typeface="Times New Roman"/>
              </a:rPr>
              <a:t>7.736</a:t>
            </a:r>
            <a:r>
              <a:rPr sz="1450" b="1" spc="-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3833876" y="9540295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3462020" y="9662286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4157979" y="9662286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58</a:t>
            </a:r>
          </a:p>
        </p:txBody>
      </p:sp>
      <p:sp>
        <p:nvSpPr>
          <p:cNvPr id="1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8875" y="1320609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446267"/>
            <a:ext cx="74633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-5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1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S)</a:t>
            </a:r>
            <a:r>
              <a:rPr sz="145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68875" y="156851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1770371"/>
            <a:ext cx="1218168" cy="7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00B050"/>
                </a:solidFill>
                <a:latin typeface="Times New Roman"/>
                <a:cs typeface="Times New Roman"/>
              </a:rPr>
              <a:t>(4.7)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2418706"/>
            <a:ext cx="4252115" cy="90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Note</a:t>
            </a:r>
            <a:r>
              <a:rPr sz="1450" b="1" spc="1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were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given,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</a:p>
          <a:p>
            <a:pPr marL="0" marR="0">
              <a:lnSpc>
                <a:spcPts val="1725"/>
              </a:lnSpc>
              <a:spcBef>
                <a:spcPts val="7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25">
                <a:solidFill>
                  <a:srgbClr val="00B050"/>
                </a:solidFill>
                <a:latin typeface="Calibri"/>
                <a:cs typeface="Calibri"/>
              </a:rPr>
              <a:t>(4.8)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83453" y="4123792"/>
            <a:ext cx="113381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10">
                <a:solidFill>
                  <a:srgbClr val="00B050"/>
                </a:solidFill>
                <a:latin typeface="Calibri"/>
                <a:cs typeface="Calibri"/>
              </a:rPr>
              <a:t>(4.7)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5361925"/>
            <a:ext cx="119296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5820473"/>
            <a:ext cx="1227632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GWLBSL+Cambria Math"/>
                <a:cs typeface="GWLBS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600" spc="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40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 spc="6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-34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250" spc="128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GWLBSL+Cambria Math"/>
                <a:cs typeface="GWLBS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73935" y="5820473"/>
            <a:ext cx="699513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GWLBSL+Cambria Math"/>
                <a:cs typeface="GWLBS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600" spc="117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0312" y="594613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30679" y="594613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79395" y="5946132"/>
            <a:ext cx="5189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05802" y="6068123"/>
            <a:ext cx="54717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Cambria Math"/>
                <a:cs typeface="Cambria Math"/>
              </a:rPr>
              <a:t>3+2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30655" y="606812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55164" y="606812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6421577"/>
            <a:ext cx="1246237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WLBSL+Cambria Math"/>
                <a:cs typeface="GWLBSL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2.67</a:t>
            </a:r>
            <a:r>
              <a:rPr sz="1450" b="1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88920" y="6821233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6944705"/>
            <a:ext cx="4346794" cy="47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sz="1450" spc="1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S)</a:t>
            </a:r>
            <a:r>
              <a:rPr sz="1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(3</a:t>
            </a:r>
            <a:r>
              <a:rPr sz="1450" spc="12">
                <a:solidFill>
                  <a:srgbClr val="000000"/>
                </a:solidFill>
                <a:latin typeface="Arial"/>
                <a:cs typeface="Arial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59653" y="6936207"/>
            <a:ext cx="111476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00B050"/>
                </a:solidFill>
                <a:latin typeface="Calibri"/>
                <a:cs typeface="Calibri"/>
              </a:rPr>
              <a:t>Figure</a:t>
            </a:r>
            <a:r>
              <a:rPr sz="1450" b="1" spc="2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50" b="1" spc="-11">
                <a:solidFill>
                  <a:srgbClr val="00B050"/>
                </a:solidFill>
                <a:latin typeface="Calibri"/>
                <a:cs typeface="Calibri"/>
              </a:rPr>
              <a:t>(4.8)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88920" y="706926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84729" y="7212139"/>
            <a:ext cx="871471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GWLBSL+Cambria Math"/>
                <a:cs typeface="GWLBSL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600" spc="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34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 spc="61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40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41600" y="7338179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47035" y="7460170"/>
            <a:ext cx="546859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Cambria Math"/>
                <a:cs typeface="Cambria Math"/>
              </a:rPr>
              <a:t>3+2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94254" y="7603045"/>
            <a:ext cx="101460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2.67</a:t>
            </a:r>
            <a:r>
              <a:rPr sz="1250" spc="15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43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 spc="57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250" spc="-31">
                <a:solidFill>
                  <a:srgbClr val="000000"/>
                </a:solidFill>
                <a:latin typeface="GWLBSL+Cambria Math"/>
                <a:cs typeface="GWLBSL+Cambria Math"/>
              </a:rPr>
              <a:t>−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03500" y="7686518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032760" y="7850949"/>
            <a:ext cx="5384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4">
                <a:solidFill>
                  <a:srgbClr val="000000"/>
                </a:solidFill>
                <a:latin typeface="Cambria Math"/>
                <a:cs typeface="Cambria Math"/>
              </a:rPr>
              <a:t>3+2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603500" y="8010749"/>
            <a:ext cx="1234841" cy="53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FF0000"/>
                </a:solidFill>
                <a:latin typeface="GWLBSL+Cambria Math"/>
                <a:cs typeface="GWLBSL+Cambria Math"/>
              </a:rPr>
              <a:t>−</a:t>
            </a:r>
            <a:r>
              <a:rPr sz="1450" spc="-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FF0000"/>
                </a:solidFill>
                <a:latin typeface="Times New Roman"/>
                <a:cs typeface="Times New Roman"/>
              </a:rPr>
              <a:t>0.666</a:t>
            </a:r>
            <a:r>
              <a:rPr sz="145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59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776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2019-10-29T09:34:26Z</dcterms:modified>
</cp:coreProperties>
</file>